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A48-C4F9-2947-9E0E-0635E3EE8C87}" type="datetimeFigureOut">
              <a:rPr lang="en-US" smtClean="0"/>
              <a:t>12/26/14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D3D-63ED-E04C-85B8-98448C7EF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8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A48-C4F9-2947-9E0E-0635E3EE8C87}" type="datetimeFigureOut">
              <a:rPr lang="en-US" smtClean="0"/>
              <a:t>12/26/14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D3D-63ED-E04C-85B8-98448C7EF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A48-C4F9-2947-9E0E-0635E3EE8C87}" type="datetimeFigureOut">
              <a:rPr lang="en-US" smtClean="0"/>
              <a:t>12/26/14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D3D-63ED-E04C-85B8-98448C7EF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1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A48-C4F9-2947-9E0E-0635E3EE8C87}" type="datetimeFigureOut">
              <a:rPr lang="en-US" smtClean="0"/>
              <a:t>12/26/14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D3D-63ED-E04C-85B8-98448C7EF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4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A48-C4F9-2947-9E0E-0635E3EE8C87}" type="datetimeFigureOut">
              <a:rPr lang="en-US" smtClean="0"/>
              <a:t>12/26/14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D3D-63ED-E04C-85B8-98448C7EF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9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A48-C4F9-2947-9E0E-0635E3EE8C87}" type="datetimeFigureOut">
              <a:rPr lang="en-US" smtClean="0"/>
              <a:t>12/26/14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D3D-63ED-E04C-85B8-98448C7EF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6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A48-C4F9-2947-9E0E-0635E3EE8C87}" type="datetimeFigureOut">
              <a:rPr lang="en-US" smtClean="0"/>
              <a:t>12/26/14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D3D-63ED-E04C-85B8-98448C7EF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6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A48-C4F9-2947-9E0E-0635E3EE8C87}" type="datetimeFigureOut">
              <a:rPr lang="en-US" smtClean="0"/>
              <a:t>12/26/14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D3D-63ED-E04C-85B8-98448C7EF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6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A48-C4F9-2947-9E0E-0635E3EE8C87}" type="datetimeFigureOut">
              <a:rPr lang="en-US" smtClean="0"/>
              <a:t>12/26/14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D3D-63ED-E04C-85B8-98448C7EF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A48-C4F9-2947-9E0E-0635E3EE8C87}" type="datetimeFigureOut">
              <a:rPr lang="en-US" smtClean="0"/>
              <a:t>12/26/14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D3D-63ED-E04C-85B8-98448C7EF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5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A48-C4F9-2947-9E0E-0635E3EE8C87}" type="datetimeFigureOut">
              <a:rPr lang="en-US" smtClean="0"/>
              <a:t>12/26/14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D3D-63ED-E04C-85B8-98448C7EF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C0A48-C4F9-2947-9E0E-0635E3EE8C87}" type="datetimeFigureOut">
              <a:rPr lang="en-US" smtClean="0"/>
              <a:t>12/26/14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44D3D-63ED-E04C-85B8-98448C7EF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2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447800"/>
            <a:ext cx="6858000" cy="1066800"/>
          </a:xfrm>
        </p:spPr>
        <p:txBody>
          <a:bodyPr/>
          <a:lstStyle/>
          <a:p>
            <a:r>
              <a:rPr lang="en-US" dirty="0" smtClean="0"/>
              <a:t>Gold Table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_DSC594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9"/>
          <a:stretch/>
        </p:blipFill>
        <p:spPr>
          <a:xfrm rot="5400000">
            <a:off x="2591732" y="2801536"/>
            <a:ext cx="3956051" cy="3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6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carries the crushed sample over the table top both disaggregating clumped material and providing a rough density separation.</a:t>
            </a:r>
          </a:p>
          <a:p>
            <a:r>
              <a:rPr lang="en-US" dirty="0" smtClean="0"/>
              <a:t>Denser material will travel down the center of the table while other material will flow to the sides.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3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Set up</a:t>
            </a:r>
          </a:p>
          <a:p>
            <a:r>
              <a:rPr lang="en-US" dirty="0" smtClean="0"/>
              <a:t>Ensure all drain tubing is connected</a:t>
            </a:r>
          </a:p>
          <a:p>
            <a:r>
              <a:rPr lang="en-US" dirty="0" smtClean="0"/>
              <a:t>Clean any stray material off the tabletop</a:t>
            </a:r>
          </a:p>
          <a:p>
            <a:r>
              <a:rPr lang="en-US" dirty="0" smtClean="0"/>
              <a:t>The flow from each jet should be adjusted first to produce a smooth surface flow.</a:t>
            </a:r>
          </a:p>
        </p:txBody>
      </p:sp>
    </p:spTree>
    <p:extLst>
      <p:ext uri="{BB962C8B-B14F-4D97-AF65-F5344CB8AC3E}">
        <p14:creationId xmlns:p14="http://schemas.microsoft.com/office/powerpoint/2010/main" val="2124630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31495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Set up</a:t>
            </a:r>
          </a:p>
          <a:p>
            <a:r>
              <a:rPr lang="en-US" dirty="0" smtClean="0"/>
              <a:t>The first, largest jet should be set to quickly spread the sample, but not sweep everything to the outside of the table. </a:t>
            </a:r>
          </a:p>
          <a:p>
            <a:r>
              <a:rPr lang="en-US" dirty="0" smtClean="0"/>
              <a:t>Adjust the smaller jets such the the upper edge of the sample flows to the inner channel while other material continues in the outside channels. </a:t>
            </a:r>
            <a:endParaRPr lang="en-US" dirty="0"/>
          </a:p>
        </p:txBody>
      </p:sp>
      <p:pic>
        <p:nvPicPr>
          <p:cNvPr id="4" name="Picture 3" descr="_DSC594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0" r="36915" b="12594"/>
          <a:stretch/>
        </p:blipFill>
        <p:spPr>
          <a:xfrm>
            <a:off x="6019800" y="1557867"/>
            <a:ext cx="2988733" cy="2429934"/>
          </a:xfrm>
          <a:prstGeom prst="rect">
            <a:avLst/>
          </a:prstGeom>
        </p:spPr>
      </p:pic>
      <p:pic>
        <p:nvPicPr>
          <p:cNvPr id="5" name="Picture 4" descr="_DSC594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 r="25463" b="18254"/>
          <a:stretch/>
        </p:blipFill>
        <p:spPr>
          <a:xfrm>
            <a:off x="5909733" y="4224163"/>
            <a:ext cx="3221320" cy="19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0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Set up</a:t>
            </a:r>
          </a:p>
          <a:p>
            <a:r>
              <a:rPr lang="en-US" dirty="0" smtClean="0"/>
              <a:t>Position a bag in a plastic tub under each outlet.</a:t>
            </a:r>
          </a:p>
          <a:p>
            <a:r>
              <a:rPr lang="en-US" dirty="0" smtClean="0"/>
              <a:t>Depending on the application, some side outlets can be combined to a single bag. </a:t>
            </a:r>
          </a:p>
          <a:p>
            <a:r>
              <a:rPr lang="en-US" dirty="0" smtClean="0"/>
              <a:t>Water should continually flow out of each bag (into the larger drain box) while the sample sinks to the bottom. </a:t>
            </a:r>
          </a:p>
          <a:p>
            <a:r>
              <a:rPr lang="en-US" dirty="0" smtClean="0"/>
              <a:t>Ensure that the center bag does not cover the outlet of the drain box. </a:t>
            </a:r>
          </a:p>
          <a:p>
            <a:r>
              <a:rPr lang="en-US" dirty="0" smtClean="0"/>
              <a:t>The drain tube should run to the floor drain.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0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Table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15240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Sample Collection set up</a:t>
            </a:r>
            <a:endParaRPr lang="en-US" sz="2400" b="1" dirty="0"/>
          </a:p>
        </p:txBody>
      </p:sp>
      <p:pic>
        <p:nvPicPr>
          <p:cNvPr id="10" name="Picture 9" descr="_DSC597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7239000" cy="4810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600" y="2362200"/>
            <a:ext cx="1286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Most dense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material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5987534"/>
            <a:ext cx="145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To floor drain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3276600"/>
            <a:ext cx="119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Less dense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3293530"/>
            <a:ext cx="119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Less dense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8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Running a Sample</a:t>
            </a:r>
          </a:p>
          <a:p>
            <a:r>
              <a:rPr lang="en-US" dirty="0" smtClean="0"/>
              <a:t>Sample is introduced from the vibrating shoot at the head of the table. </a:t>
            </a:r>
          </a:p>
          <a:p>
            <a:r>
              <a:rPr lang="en-US" dirty="0" smtClean="0"/>
              <a:t>The feed rate will vary with the amount of material </a:t>
            </a:r>
            <a:r>
              <a:rPr lang="en-US" dirty="0" smtClean="0"/>
              <a:t>remaining in </a:t>
            </a:r>
            <a:r>
              <a:rPr lang="en-US" dirty="0" smtClean="0"/>
              <a:t>the shoot and should be monitored to ensure the table is not overloaded</a:t>
            </a:r>
          </a:p>
          <a:p>
            <a:r>
              <a:rPr lang="en-US" dirty="0" smtClean="0"/>
              <a:t>Water pressure from the wall is not consistent and thus the jets should be monitored and adjusted as needed.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7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Clean up</a:t>
            </a:r>
          </a:p>
          <a:p>
            <a:r>
              <a:rPr lang="en-US" dirty="0" smtClean="0"/>
              <a:t>Clean any stray material from the tabletop</a:t>
            </a:r>
          </a:p>
          <a:p>
            <a:r>
              <a:rPr lang="en-US" dirty="0" smtClean="0"/>
              <a:t>Pour water from the drain box down the drain, water containing significant solid material should be dumped in the sand-disposal container so it does not clog the plumbing</a:t>
            </a:r>
          </a:p>
          <a:p>
            <a:r>
              <a:rPr lang="en-US" dirty="0" smtClean="0"/>
              <a:t>Decant the water from the samples and dry in the oven.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55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343</Words>
  <Application>Microsoft Macintosh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Gold Table</vt:lpstr>
      <vt:lpstr>Overview</vt:lpstr>
      <vt:lpstr>Gold Table</vt:lpstr>
      <vt:lpstr>Gold Table</vt:lpstr>
      <vt:lpstr>Gold Table</vt:lpstr>
      <vt:lpstr>Gold Table</vt:lpstr>
      <vt:lpstr>Gold Table</vt:lpstr>
      <vt:lpstr>Gold Table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 Table</dc:title>
  <dc:creator>Nathan Andersen</dc:creator>
  <cp:lastModifiedBy>Nathan Andersen</cp:lastModifiedBy>
  <cp:revision>1</cp:revision>
  <dcterms:created xsi:type="dcterms:W3CDTF">2014-12-26T17:42:16Z</dcterms:created>
  <dcterms:modified xsi:type="dcterms:W3CDTF">2014-12-26T17:43:50Z</dcterms:modified>
</cp:coreProperties>
</file>